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1" r:id="rId1"/>
  </p:sldMasterIdLst>
  <p:notesMasterIdLst>
    <p:notesMasterId r:id="rId19"/>
  </p:notesMasterIdLst>
  <p:sldIdLst>
    <p:sldId id="257" r:id="rId2"/>
    <p:sldId id="372" r:id="rId3"/>
    <p:sldId id="411" r:id="rId4"/>
    <p:sldId id="412" r:id="rId5"/>
    <p:sldId id="414" r:id="rId6"/>
    <p:sldId id="422" r:id="rId7"/>
    <p:sldId id="415" r:id="rId8"/>
    <p:sldId id="416" r:id="rId9"/>
    <p:sldId id="417" r:id="rId10"/>
    <p:sldId id="418" r:id="rId11"/>
    <p:sldId id="419" r:id="rId12"/>
    <p:sldId id="420" r:id="rId13"/>
    <p:sldId id="424" r:id="rId14"/>
    <p:sldId id="423" r:id="rId15"/>
    <p:sldId id="425" r:id="rId16"/>
    <p:sldId id="426" r:id="rId17"/>
    <p:sldId id="421" r:id="rId18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gof662" initials="k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8029" autoAdjust="0"/>
  </p:normalViewPr>
  <p:slideViewPr>
    <p:cSldViewPr>
      <p:cViewPr varScale="1">
        <p:scale>
          <a:sx n="73" d="100"/>
          <a:sy n="73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517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DA7D0-BE9F-4356-BB20-09D15F58F709}" type="datetimeFigureOut">
              <a:rPr lang="en-US" smtClean="0"/>
              <a:pPr/>
              <a:t>26-Mar-19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67723-631F-4F6C-9B93-AF9C402C36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036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67723-631F-4F6C-9B93-AF9C402C364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175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 userDrawn="1"/>
        </p:nvGrpSpPr>
        <p:grpSpPr bwMode="gray">
          <a:xfrm>
            <a:off x="1752602" y="0"/>
            <a:ext cx="5960086" cy="6176010"/>
            <a:chOff x="19140488" y="13673"/>
            <a:chExt cx="6002337" cy="6145828"/>
          </a:xfrm>
        </p:grpSpPr>
        <p:sp>
          <p:nvSpPr>
            <p:cNvPr id="23" name="Rectangle 17"/>
            <p:cNvSpPr>
              <a:spLocks noChangeArrowheads="1"/>
            </p:cNvSpPr>
            <p:nvPr userDrawn="1"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gray">
            <a:xfrm>
              <a:off x="24665780" y="13673"/>
              <a:ext cx="477045" cy="2956541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3260022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8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3260022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9" name="Freeform 16"/>
            <p:cNvSpPr>
              <a:spLocks/>
            </p:cNvSpPr>
            <p:nvPr userDrawn="1"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" name="Rectangle 10"/>
            <p:cNvSpPr>
              <a:spLocks noChangeArrowheads="1"/>
            </p:cNvSpPr>
            <p:nvPr userDrawn="1"/>
          </p:nvSpPr>
          <p:spPr bwMode="gray">
            <a:xfrm>
              <a:off x="19140488" y="13674"/>
              <a:ext cx="6002337" cy="6145826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the presentation’s main title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/>
              <a:t>Subtitle and date (move higher if title is only one line)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poi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5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sz="3200" baseline="0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3200"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 sz="3200"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 sz="3200"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 sz="3200">
                <a:solidFill>
                  <a:schemeClr val="tx2"/>
                </a:solidFill>
              </a:defRPr>
            </a:lvl5pPr>
            <a:lvl6pPr>
              <a:buClr>
                <a:schemeClr val="tx2"/>
              </a:buClr>
              <a:defRPr sz="3200" baseline="0">
                <a:solidFill>
                  <a:schemeClr val="tx2"/>
                </a:solidFill>
              </a:defRPr>
            </a:lvl6pPr>
            <a:lvl7pPr>
              <a:buClr>
                <a:schemeClr val="tx2"/>
              </a:buClr>
              <a:buAutoNum type="alphaLcPeriod"/>
              <a:defRPr sz="3200" baseline="0">
                <a:solidFill>
                  <a:schemeClr val="tx2"/>
                </a:solidFill>
              </a:defRPr>
            </a:lvl7pPr>
            <a:lvl8pPr>
              <a:buClr>
                <a:schemeClr val="tx2"/>
              </a:buClr>
              <a:buNone/>
              <a:defRPr sz="3200">
                <a:solidFill>
                  <a:schemeClr val="tx2"/>
                </a:solidFill>
              </a:defRPr>
            </a:lvl8pPr>
            <a:lvl9pPr>
              <a:defRPr sz="3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ey point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lnSpc>
                <a:spcPct val="100000"/>
              </a:lnSpc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419600"/>
          </a:xfrm>
        </p:spPr>
        <p:txBody>
          <a:bodyPr>
            <a:noAutofit/>
          </a:bodyPr>
          <a:lstStyle>
            <a:lvl1pPr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defRPr sz="3200" baseline="0">
                <a:solidFill>
                  <a:schemeClr val="bg1"/>
                </a:solidFill>
              </a:defRPr>
            </a:lvl1pPr>
            <a:lvl2pPr marL="444500" indent="-263525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2pPr>
            <a:lvl3pPr marL="714375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3pPr>
            <a:lvl4pPr marL="984250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4pPr>
            <a:lvl5pPr marL="1341438" indent="-266700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defRPr sz="3200">
                <a:solidFill>
                  <a:schemeClr val="bg1"/>
                </a:solidFill>
              </a:defRPr>
            </a:lvl5pPr>
            <a:lvl6pPr marL="1611313" indent="-271463">
              <a:lnSpc>
                <a:spcPts val="3600"/>
              </a:lnSpc>
              <a:spcBef>
                <a:spcPts val="0"/>
              </a:spcBef>
              <a:spcAft>
                <a:spcPts val="60"/>
              </a:spcAft>
              <a:buClr>
                <a:schemeClr val="bg1"/>
              </a:buClr>
              <a:buFont typeface="Arial" pitchFamily="34" charset="0"/>
              <a:buNone/>
              <a:defRPr sz="2800">
                <a:solidFill>
                  <a:schemeClr val="bg1"/>
                </a:solidFill>
              </a:defRPr>
            </a:lvl6pPr>
            <a:lvl7pPr>
              <a:defRPr sz="2800">
                <a:solidFill>
                  <a:schemeClr val="bg1"/>
                </a:solidFill>
              </a:defRPr>
            </a:lvl7pPr>
            <a:lvl8pPr>
              <a:lnSpc>
                <a:spcPts val="3600"/>
              </a:lnSpc>
              <a:defRPr sz="2800">
                <a:solidFill>
                  <a:schemeClr val="bg1"/>
                </a:solidFill>
              </a:defRPr>
            </a:lvl8pPr>
            <a:lvl9pPr>
              <a:defRPr sz="28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1"/>
            <a:ext cx="8077200" cy="1066799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58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1371599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lou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0"/>
            <a:ext cx="8077200" cy="13716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3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1" name="Shape 10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: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/>
          <p:cNvSpPr>
            <a:spLocks noGrp="1"/>
          </p:cNvSpPr>
          <p:nvPr>
            <p:ph type="ctrTitle"/>
          </p:nvPr>
        </p:nvSpPr>
        <p:spPr bwMode="black">
          <a:xfrm>
            <a:off x="533400" y="685800"/>
            <a:ext cx="8077200" cy="10668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533401" y="2819400"/>
            <a:ext cx="3962399" cy="3352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3" name="Subtitle 2"/>
          <p:cNvSpPr>
            <a:spLocks noGrp="1"/>
          </p:cNvSpPr>
          <p:nvPr>
            <p:ph type="subTitle" idx="1"/>
          </p:nvPr>
        </p:nvSpPr>
        <p:spPr bwMode="black">
          <a:xfrm>
            <a:off x="533400" y="1905001"/>
            <a:ext cx="8077200" cy="762000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2" name="Shape 1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Fixe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" name="Shape 140"/>
          <p:cNvCxnSpPr/>
          <p:nvPr/>
        </p:nvCxnSpPr>
        <p:spPr>
          <a:xfrm rot="5400000" flipH="1" flipV="1">
            <a:off x="5096257" y="-2734056"/>
            <a:ext cx="152399" cy="6839712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the presentation’s main title</a:t>
            </a:r>
          </a:p>
        </p:txBody>
      </p:sp>
      <p:sp>
        <p:nvSpPr>
          <p:cNvPr id="143" name="Subtitle 2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tx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/>
              <a:t>Subtitle and date (move higher if title is only one line)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lien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/>
          <p:nvPr userDrawn="1"/>
        </p:nvGrpSpPr>
        <p:grpSpPr bwMode="gray">
          <a:xfrm>
            <a:off x="1752601" y="659475"/>
            <a:ext cx="7391400" cy="5516535"/>
            <a:chOff x="19140488" y="669925"/>
            <a:chExt cx="7443798" cy="5489576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8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9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0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31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609601" y="3048000"/>
            <a:ext cx="914400" cy="76200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  <p:grpSp>
        <p:nvGrpSpPr>
          <p:cNvPr id="3" name="Group 31"/>
          <p:cNvGrpSpPr/>
          <p:nvPr/>
        </p:nvGrpSpPr>
        <p:grpSpPr>
          <a:xfrm>
            <a:off x="489086" y="2901697"/>
            <a:ext cx="1209752" cy="151219"/>
            <a:chOff x="489087" y="2521685"/>
            <a:chExt cx="1209752" cy="151219"/>
          </a:xfrm>
        </p:grpSpPr>
        <p:cxnSp>
          <p:nvCxnSpPr>
            <p:cNvPr id="33" name="Straight Connector 32"/>
            <p:cNvCxnSpPr/>
            <p:nvPr userDrawn="1"/>
          </p:nvCxnSpPr>
          <p:spPr>
            <a:xfrm rot="10800000">
              <a:off x="489087" y="2521686"/>
              <a:ext cx="120975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 userDrawn="1"/>
          </p:nvCxnSpPr>
          <p:spPr>
            <a:xfrm rot="5400000">
              <a:off x="413478" y="2597295"/>
              <a:ext cx="151219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to add the presentation’s main title</a:t>
            </a:r>
          </a:p>
        </p:txBody>
      </p:sp>
      <p:sp>
        <p:nvSpPr>
          <p:cNvPr id="46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/>
              <a:t>Subtitle and date (move higher if title is only one line)</a:t>
            </a:r>
          </a:p>
        </p:txBody>
      </p:sp>
      <p:sp>
        <p:nvSpPr>
          <p:cNvPr id="47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/>
              <a:t>www.pwc.com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: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/>
          <p:nvPr/>
        </p:nvGrpSpPr>
        <p:grpSpPr bwMode="gray">
          <a:xfrm>
            <a:off x="1752601" y="1"/>
            <a:ext cx="7391400" cy="6176009"/>
            <a:chOff x="19140488" y="13674"/>
            <a:chExt cx="7443798" cy="6145827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gray">
            <a:xfrm>
              <a:off x="19140488" y="4188799"/>
              <a:ext cx="2302206" cy="1970702"/>
            </a:xfrm>
            <a:prstGeom prst="rect">
              <a:avLst/>
            </a:prstGeom>
            <a:solidFill>
              <a:srgbClr val="9A170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gray">
            <a:xfrm>
              <a:off x="25663403" y="4032250"/>
              <a:ext cx="920883" cy="2127250"/>
            </a:xfrm>
            <a:prstGeom prst="rect">
              <a:avLst/>
            </a:prstGeom>
            <a:solidFill>
              <a:srgbClr val="F3BE2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gray">
            <a:xfrm>
              <a:off x="25049482" y="2899477"/>
              <a:ext cx="734694" cy="1289321"/>
            </a:xfrm>
            <a:prstGeom prst="rect">
              <a:avLst/>
            </a:prstGeom>
            <a:solidFill>
              <a:srgbClr val="F3BC87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gray">
            <a:xfrm>
              <a:off x="25049482" y="4032250"/>
              <a:ext cx="734693" cy="2127250"/>
            </a:xfrm>
            <a:prstGeom prst="rect">
              <a:avLst/>
            </a:prstGeom>
            <a:solidFill>
              <a:srgbClr val="E88C1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gray">
            <a:xfrm>
              <a:off x="24665780" y="706365"/>
              <a:ext cx="477045" cy="2263848"/>
            </a:xfrm>
            <a:prstGeom prst="rect">
              <a:avLst/>
            </a:prstGeom>
            <a:solidFill>
              <a:srgbClr val="E669A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Rectangle 12"/>
            <p:cNvSpPr>
              <a:spLocks noChangeArrowheads="1"/>
            </p:cNvSpPr>
            <p:nvPr/>
          </p:nvSpPr>
          <p:spPr bwMode="gray">
            <a:xfrm>
              <a:off x="24665780" y="2899478"/>
              <a:ext cx="477045" cy="1289321"/>
            </a:xfrm>
            <a:prstGeom prst="rect">
              <a:avLst/>
            </a:prstGeom>
            <a:solidFill>
              <a:srgbClr val="DB4D56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0" name="Rectangle 13"/>
            <p:cNvSpPr>
              <a:spLocks noChangeArrowheads="1"/>
            </p:cNvSpPr>
            <p:nvPr/>
          </p:nvSpPr>
          <p:spPr bwMode="gray">
            <a:xfrm>
              <a:off x="24665780" y="4032250"/>
              <a:ext cx="477045" cy="2127250"/>
            </a:xfrm>
            <a:prstGeom prst="rect">
              <a:avLst/>
            </a:prstGeom>
            <a:solidFill>
              <a:srgbClr val="D13A0D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gray">
            <a:xfrm>
              <a:off x="19140488" y="669925"/>
              <a:ext cx="5662612" cy="2300288"/>
            </a:xfrm>
            <a:prstGeom prst="rect">
              <a:avLst/>
            </a:prstGeom>
            <a:solidFill>
              <a:srgbClr val="D7402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gray">
            <a:xfrm>
              <a:off x="19140488" y="2899478"/>
              <a:ext cx="5662612" cy="1289321"/>
            </a:xfrm>
            <a:prstGeom prst="rect">
              <a:avLst/>
            </a:prstGeom>
            <a:solidFill>
              <a:srgbClr val="CD2F12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gray">
            <a:xfrm>
              <a:off x="19140488" y="4032250"/>
              <a:ext cx="5662612" cy="21272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67" y="0"/>
                </a:cxn>
                <a:cxn ang="0">
                  <a:pos x="3567" y="1340"/>
                </a:cxn>
                <a:cxn ang="0">
                  <a:pos x="1372" y="1340"/>
                </a:cxn>
                <a:cxn ang="0">
                  <a:pos x="1372" y="181"/>
                </a:cxn>
                <a:cxn ang="0">
                  <a:pos x="0" y="181"/>
                </a:cxn>
                <a:cxn ang="0">
                  <a:pos x="0" y="0"/>
                </a:cxn>
              </a:cxnLst>
              <a:rect l="0" t="0" r="r" b="b"/>
              <a:pathLst>
                <a:path w="3567" h="1340">
                  <a:moveTo>
                    <a:pt x="0" y="0"/>
                  </a:moveTo>
                  <a:lnTo>
                    <a:pt x="3567" y="0"/>
                  </a:lnTo>
                  <a:lnTo>
                    <a:pt x="3567" y="1340"/>
                  </a:lnTo>
                  <a:lnTo>
                    <a:pt x="1372" y="1340"/>
                  </a:lnTo>
                  <a:lnTo>
                    <a:pt x="1372" y="181"/>
                  </a:lnTo>
                  <a:lnTo>
                    <a:pt x="0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230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gray">
            <a:xfrm>
              <a:off x="19140488" y="13674"/>
              <a:ext cx="5662612" cy="692692"/>
            </a:xfrm>
            <a:prstGeom prst="rect">
              <a:avLst/>
            </a:prstGeom>
            <a:solidFill>
              <a:srgbClr val="EE9C34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54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the presentation’s main title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/>
              <a:t>Subtitle and date (move higher if title is only one line)</a:t>
            </a:r>
          </a:p>
        </p:txBody>
      </p:sp>
      <p:sp>
        <p:nvSpPr>
          <p:cNvPr id="17" name="Picture Placeholder 76"/>
          <p:cNvSpPr>
            <a:spLocks noGrp="1"/>
          </p:cNvSpPr>
          <p:nvPr>
            <p:ph type="pic" sz="quarter" idx="13"/>
          </p:nvPr>
        </p:nvSpPr>
        <p:spPr>
          <a:xfrm>
            <a:off x="1752600" y="2899977"/>
            <a:ext cx="6324600" cy="3272223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noProof="0" dirty="0"/>
              <a:t>Click icon to add picture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1752600"/>
            <a:ext cx="80772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5" name="Shape 14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: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649"/>
          <p:cNvSpPr>
            <a:spLocks noChangeArrowheads="1"/>
          </p:cNvSpPr>
          <p:nvPr/>
        </p:nvSpPr>
        <p:spPr bwMode="gray">
          <a:xfrm>
            <a:off x="7391400" y="685801"/>
            <a:ext cx="1752600" cy="54863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sp>
        <p:nvSpPr>
          <p:cNvPr id="83" name="Rectangle 650"/>
          <p:cNvSpPr>
            <a:spLocks noChangeArrowheads="1"/>
          </p:cNvSpPr>
          <p:nvPr/>
        </p:nvSpPr>
        <p:spPr bwMode="gray">
          <a:xfrm>
            <a:off x="1752600" y="685800"/>
            <a:ext cx="5638800" cy="5486400"/>
          </a:xfrm>
          <a:prstGeom prst="rect">
            <a:avLst/>
          </a:prstGeom>
          <a:solidFill>
            <a:schemeClr val="tx2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95475" y="838200"/>
            <a:ext cx="5343525" cy="914400"/>
          </a:xfrm>
        </p:spPr>
        <p:txBody>
          <a:bodyPr anchor="t" anchorCtr="0">
            <a:noAutofit/>
          </a:bodyPr>
          <a:lstStyle>
            <a:lvl1pPr>
              <a:lnSpc>
                <a:spcPct val="90000"/>
              </a:lnSpc>
              <a:defRPr sz="3200" b="1" i="1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to add the presentation’s main title</a:t>
            </a:r>
          </a:p>
        </p:txBody>
      </p:sp>
      <p:sp>
        <p:nvSpPr>
          <p:cNvPr id="51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95475" y="1828799"/>
            <a:ext cx="5343525" cy="91440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457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914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3716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5pPr>
            <a:lvl6pPr marL="18288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6pPr>
            <a:lvl7pPr marL="22860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7pPr>
            <a:lvl8pPr marL="27432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8pPr>
            <a:lvl9pPr marL="3200400" indent="0" algn="l">
              <a:buNone/>
              <a:defRPr sz="1800">
                <a:solidFill>
                  <a:schemeClr val="bg1"/>
                </a:solidFill>
                <a:latin typeface="+mj-lt"/>
              </a:defRPr>
            </a:lvl9pPr>
          </a:lstStyle>
          <a:p>
            <a:r>
              <a:rPr lang="en-GB" noProof="0" dirty="0"/>
              <a:t>Subtitle and date (move higher if title is only one line)</a:t>
            </a:r>
          </a:p>
        </p:txBody>
      </p:sp>
      <p:sp>
        <p:nvSpPr>
          <p:cNvPr id="52" name="Text Placeholder 3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895475" y="374904"/>
            <a:ext cx="4105656" cy="146304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GB" noProof="0"/>
              <a:t>www.pwc.com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5867400"/>
            <a:ext cx="4800600" cy="762000"/>
          </a:xfrm>
        </p:spPr>
        <p:txBody>
          <a:bodyPr anchor="b"/>
          <a:lstStyle>
            <a:lvl1pPr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/>
              <a:t>Add legal and copyright disclaimers here.</a:t>
            </a:r>
          </a:p>
        </p:txBody>
      </p:sp>
      <p:cxnSp>
        <p:nvCxnSpPr>
          <p:cNvPr id="7" name="Shape 6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1"/>
            <a:ext cx="3962400" cy="44195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201" y="1752600"/>
            <a:ext cx="3962399" cy="4419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62" name="Shape 61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1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7" name="Content Placeholder 26"/>
          <p:cNvSpPr>
            <a:spLocks noGrp="1"/>
          </p:cNvSpPr>
          <p:nvPr>
            <p:ph sz="quarter" idx="13"/>
          </p:nvPr>
        </p:nvSpPr>
        <p:spPr>
          <a:xfrm>
            <a:off x="533400" y="1752601"/>
            <a:ext cx="2590800" cy="44195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3276601" y="1752601"/>
            <a:ext cx="2590799" cy="44195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1752601"/>
            <a:ext cx="2590800" cy="44195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9" name="Shape 18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und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3352800"/>
            <a:ext cx="3962400" cy="28194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4648199" y="3352800"/>
            <a:ext cx="3962401" cy="28194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3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8077200" cy="14478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6019800" y="1752600"/>
            <a:ext cx="2590800" cy="2133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6019800" y="4038600"/>
            <a:ext cx="2590800" cy="2133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5334000" cy="4419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Two and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6"/>
          <p:cNvSpPr>
            <a:spLocks noGrp="1"/>
          </p:cNvSpPr>
          <p:nvPr>
            <p:ph sz="quarter" idx="14"/>
          </p:nvPr>
        </p:nvSpPr>
        <p:spPr>
          <a:xfrm>
            <a:off x="533400" y="1752600"/>
            <a:ext cx="2590800" cy="2133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533400" y="4038600"/>
            <a:ext cx="2590800" cy="2133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276600" y="1752600"/>
            <a:ext cx="5334000" cy="44196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4" name="Shape 13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: One with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685800"/>
            <a:ext cx="533400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1" name="Content Placeholder 26"/>
          <p:cNvSpPr>
            <a:spLocks noGrp="1"/>
          </p:cNvSpPr>
          <p:nvPr>
            <p:ph sz="quarter" idx="15"/>
          </p:nvPr>
        </p:nvSpPr>
        <p:spPr>
          <a:xfrm>
            <a:off x="3276600" y="1752600"/>
            <a:ext cx="5334000" cy="44196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33400" y="1752600"/>
            <a:ext cx="2590800" cy="2130552"/>
          </a:xfrm>
        </p:spPr>
        <p:txBody>
          <a:bodyPr/>
          <a:lstStyle>
            <a:lvl1pPr>
              <a:defRPr sz="2400" b="1" i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30" name="Shape 29"/>
          <p:cNvCxnSpPr/>
          <p:nvPr/>
        </p:nvCxnSpPr>
        <p:spPr>
          <a:xfrm rot="5400000" flipH="1" flipV="1">
            <a:off x="5791201" y="-2057400"/>
            <a:ext cx="152399" cy="54864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0" cy="9144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324600"/>
            <a:ext cx="5257800" cy="152400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0" name="Shape 9"/>
          <p:cNvCxnSpPr/>
          <p:nvPr/>
        </p:nvCxnSpPr>
        <p:spPr>
          <a:xfrm rot="5400000" flipH="1" flipV="1">
            <a:off x="4419601" y="-3429000"/>
            <a:ext cx="152399" cy="8229600"/>
          </a:xfrm>
          <a:prstGeom prst="bentConnector2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77201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Click to edit</a:t>
            </a:r>
            <a:br>
              <a:rPr lang="en-GB" noProof="0"/>
            </a:br>
            <a:r>
              <a:rPr lang="en-GB" noProof="0"/>
              <a:t>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1" y="1752600"/>
            <a:ext cx="8077199" cy="441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77000"/>
            <a:ext cx="1527048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293860B-85DD-468F-AD42-60158B6AEA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7086600" y="6324600"/>
            <a:ext cx="1524000" cy="1524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352" y="6324600"/>
            <a:ext cx="5260848" cy="150876"/>
          </a:xfrm>
          <a:prstGeom prst="rect">
            <a:avLst/>
          </a:prstGeom>
        </p:spPr>
        <p:txBody>
          <a:bodyPr vert="horz" lIns="0" tIns="0" rIns="0" bIns="0" anchor="b" anchorCtr="0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  <p:sldLayoutId id="2147483750" r:id="rId19"/>
    <p:sldLayoutId id="2147483751" r:id="rId20"/>
    <p:sldLayoutId id="2147483752" r:id="rId2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-27432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Tx/>
        <a:buFontTx/>
        <a:buNone/>
        <a:tabLst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•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2pPr>
      <a:lvl3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-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3pPr>
      <a:lvl4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◦"/>
        <a:defRPr sz="2000" kern="1200">
          <a:solidFill>
            <a:schemeClr val="tx1"/>
          </a:solidFill>
          <a:latin typeface="Georgia" pitchFamily="18" charset="0"/>
          <a:ea typeface="+mn-ea"/>
          <a:cs typeface="+mn-cs"/>
        </a:defRPr>
      </a:lvl4pPr>
      <a:lvl5pPr marL="109728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Font typeface="Georgia" pitchFamily="18" charset="0"/>
        <a:buChar char="›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5pPr>
      <a:lvl6pPr marL="274320" marR="0" indent="-27432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tx1"/>
        </a:buClr>
        <a:buSzPct val="100000"/>
        <a:buFont typeface="+mj-lt"/>
        <a:buAutoNum type="arabicPeriod"/>
        <a:tabLst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6pPr>
      <a:lvl7pPr marL="54864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alpha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7pPr>
      <a:lvl8pPr marL="82296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SzPct val="100000"/>
        <a:buFont typeface="+mj-lt"/>
        <a:buAutoNum type="romanLcPeriod"/>
        <a:defRPr sz="2000" kern="1200" baseline="0">
          <a:solidFill>
            <a:schemeClr val="tx1"/>
          </a:solidFill>
          <a:latin typeface="Georgia" pitchFamily="18" charset="0"/>
          <a:ea typeface="+mn-ea"/>
          <a:cs typeface="+mn-cs"/>
        </a:defRPr>
      </a:lvl8pPr>
      <a:lvl9pPr marL="0" indent="-27432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itchFamily="34" charset="0"/>
        <a:buNone/>
        <a:defRPr sz="2000" b="1" kern="1200" baseline="0">
          <a:solidFill>
            <a:schemeClr val="tx2"/>
          </a:solidFill>
          <a:latin typeface="Georgia" pitchFamily="18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Current Banking scenario and audit of the Bank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895474" y="2286000"/>
            <a:ext cx="5343525" cy="914401"/>
          </a:xfrm>
        </p:spPr>
        <p:txBody>
          <a:bodyPr/>
          <a:lstStyle/>
          <a:p>
            <a:r>
              <a:rPr lang="en-US" dirty="0"/>
              <a:t>March 23, 2019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Managing Monetary Policy in a Globalizing Environment</a:t>
            </a:r>
            <a:b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68580" indent="-342900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GB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crisis requires global response</a:t>
            </a:r>
          </a:p>
          <a:p>
            <a:pPr marL="68580" indent="-342900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GB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factors will impact on central bank policy decisions</a:t>
            </a:r>
          </a:p>
          <a:p>
            <a:pPr marL="68580" indent="-342900">
              <a:lnSpc>
                <a:spcPct val="114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GB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Extent of challenge depends on the breadth of central bank’s mandate</a:t>
            </a:r>
          </a:p>
          <a:p>
            <a:endParaRPr lang="en-I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350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asset price bubbles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68580" indent="-342900">
              <a:lnSpc>
                <a:spcPct val="114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 Company</a:t>
            </a:r>
          </a:p>
          <a:p>
            <a:pPr marL="68580" indent="-342900">
              <a:lnSpc>
                <a:spcPct val="114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NBFC &amp; HFC</a:t>
            </a:r>
          </a:p>
          <a:p>
            <a:pPr marL="68580" indent="-342900">
              <a:lnSpc>
                <a:spcPct val="114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Monetary or regulatory action to prevent asset price bubbles?</a:t>
            </a:r>
          </a:p>
          <a:p>
            <a:endParaRPr lang="en-I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8762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Stability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6858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one define financial stability?</a:t>
            </a:r>
          </a:p>
          <a:p>
            <a:pPr marL="6858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central bank mandate include financial stability?</a:t>
            </a:r>
          </a:p>
          <a:p>
            <a:pPr marL="6858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financial stability be an exclusive or shared responsibility?</a:t>
            </a:r>
          </a:p>
          <a:p>
            <a:pPr marL="6858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central banks have the necessary instruments?</a:t>
            </a:r>
          </a:p>
          <a:p>
            <a:pPr marL="6858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responsibility for financial stability encroach on the independence of central banks?</a:t>
            </a:r>
          </a:p>
          <a:p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4545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Expectation from Auditor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2200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expectation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Integrity, objectivity and independence: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Confidentiality: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Skill and competence: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Working papers: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Planning: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Audit evidence: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Evaluation of accounting system and internal control: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r>
              <a:rPr lang="en-IN" dirty="0"/>
              <a:t>• Opinion and report:</a:t>
            </a:r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0664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CRILC reporting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Transfer of NPA from one group company to another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Transfer of assets from one country to another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Gaps in classification – upgradation of restructure/ NPA account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End use of funds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Evergreening – Regularization near reporting date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IN" altLang="en-US" dirty="0"/>
              <a:t>SDR accounts – Change in promoters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IN" altLang="en-US" dirty="0"/>
              <a:t>Diversions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IN" altLang="en-US" dirty="0"/>
              <a:t>Non funded exposure to stress cases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Stressed account – group companies exposure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Early warning system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Movement of NPA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Valuation of security &amp; collaterals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Stressed assets &amp; Impairment provisions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Securitization – Sale of assets to ARC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/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2725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Role of Auditor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Frauds – </a:t>
            </a:r>
          </a:p>
          <a:p>
            <a:pPr marL="891540" lvl="2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Recognize 100% upfront</a:t>
            </a:r>
          </a:p>
          <a:p>
            <a:pPr marL="891540" lvl="2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N" altLang="en-US" dirty="0"/>
              <a:t>Amortise over period of 4 quarters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Capital adequacy – BASEL III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Consolidation process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IND AS implementation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Internal audit report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RBI inspection report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New reporting framework – Audit report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Audit committee presentation/ MOC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LFAR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Large exposure framework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en-US" dirty="0"/>
              <a:t>Resolution on stressed assets – revised framework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altLang="en-US" dirty="0"/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endParaRPr lang="en-US" altLang="en-US" dirty="0"/>
          </a:p>
          <a:p>
            <a:pPr indent="0">
              <a:lnSpc>
                <a:spcPct val="90000"/>
              </a:lnSpc>
              <a:spcAft>
                <a:spcPts val="600"/>
              </a:spcAft>
            </a:pPr>
            <a:endParaRPr lang="en-I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47405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indent="0" algn="ctr">
              <a:lnSpc>
                <a:spcPct val="90000"/>
              </a:lnSpc>
              <a:spcAft>
                <a:spcPts val="600"/>
              </a:spcAft>
            </a:pPr>
            <a:endParaRPr lang="en-US" altLang="en-US" sz="5000" dirty="0"/>
          </a:p>
          <a:p>
            <a:pPr indent="0" algn="ctr">
              <a:lnSpc>
                <a:spcPct val="90000"/>
              </a:lnSpc>
              <a:spcAft>
                <a:spcPts val="600"/>
              </a:spcAft>
            </a:pPr>
            <a:endParaRPr lang="en-US" altLang="en-US" sz="5000" dirty="0"/>
          </a:p>
          <a:p>
            <a:pPr indent="0" algn="ctr">
              <a:lnSpc>
                <a:spcPct val="90000"/>
              </a:lnSpc>
              <a:spcAft>
                <a:spcPts val="600"/>
              </a:spcAft>
            </a:pPr>
            <a:r>
              <a:rPr lang="en-US" altLang="en-US" sz="6000" dirty="0"/>
              <a:t>Questions?</a:t>
            </a:r>
            <a:endParaRPr lang="en-IN" altLang="en-US" sz="6000" dirty="0"/>
          </a:p>
        </p:txBody>
      </p:sp>
    </p:spTree>
    <p:extLst>
      <p:ext uri="{BB962C8B-B14F-4D97-AF65-F5344CB8AC3E}">
        <p14:creationId xmlns:p14="http://schemas.microsoft.com/office/powerpoint/2010/main" xmlns="" val="2964357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</a:rPr>
              <a:t>Content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</a:rPr>
              <a:t> Define Indian Banking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Current Scenario of Indian banking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Current Challenges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Expectation from Auditor 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Issues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Conclusion.</a:t>
            </a:r>
          </a:p>
        </p:txBody>
      </p:sp>
    </p:spTree>
    <p:extLst>
      <p:ext uri="{BB962C8B-B14F-4D97-AF65-F5344CB8AC3E}">
        <p14:creationId xmlns:p14="http://schemas.microsoft.com/office/powerpoint/2010/main" xmlns="" val="4171746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</a:rPr>
              <a:t>Banking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marL="68580" lvl="0" indent="-342900">
              <a:buFont typeface="Wingdings" panose="05000000000000000000" pitchFamily="2" charset="2"/>
              <a:buChar char="q"/>
            </a:pPr>
            <a:r>
              <a:rPr lang="en-IN" dirty="0"/>
              <a:t>Scheduled commercial banks</a:t>
            </a:r>
          </a:p>
          <a:p>
            <a:pPr marL="68580" lvl="0" indent="-342900">
              <a:buFont typeface="Wingdings" panose="05000000000000000000" pitchFamily="2" charset="2"/>
              <a:buChar char="q"/>
            </a:pPr>
            <a:r>
              <a:rPr lang="en-IN" dirty="0"/>
              <a:t>Regional rural banks (operate in rural areas, not covered by the scheduled banks)</a:t>
            </a:r>
          </a:p>
          <a:p>
            <a:pPr marL="68580" lvl="0" indent="-342900">
              <a:buFont typeface="Wingdings" panose="05000000000000000000" pitchFamily="2" charset="2"/>
              <a:buChar char="q"/>
            </a:pPr>
            <a:r>
              <a:rPr lang="en-IN" dirty="0"/>
              <a:t>Cooperative banks and special purpose rural banks</a:t>
            </a:r>
          </a:p>
          <a:p>
            <a:pPr marL="68580" lvl="0" indent="-342900">
              <a:buFont typeface="Wingdings" panose="05000000000000000000" pitchFamily="2" charset="2"/>
              <a:buChar char="q"/>
            </a:pPr>
            <a:r>
              <a:rPr lang="en-IN" dirty="0"/>
              <a:t>Small Finance banks and Payment banks</a:t>
            </a:r>
          </a:p>
        </p:txBody>
      </p:sp>
    </p:spTree>
    <p:extLst>
      <p:ext uri="{BB962C8B-B14F-4D97-AF65-F5344CB8AC3E}">
        <p14:creationId xmlns:p14="http://schemas.microsoft.com/office/powerpoint/2010/main" xmlns="" val="93430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Scenario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Structural changes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Financial sector reforms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Internal competition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Changes in regulation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technology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Global competitive pressure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Fast evolving strategic objectives of banks and their existing and potential competitor</a:t>
            </a:r>
          </a:p>
          <a:p>
            <a:pPr>
              <a:buFont typeface="Wingdings" panose="05000000000000000000" pitchFamily="2" charset="2"/>
              <a:buChar char="q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I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I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1987699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Current Challenges for Indian banking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2452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</a:rPr>
              <a:t>Current 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of BASEL III (risk management).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Technological intensity of banking.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governance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Managing Monetary Policy in a </a:t>
            </a:r>
            <a:b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Globalizing Environment.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asset price bubbles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Stability</a:t>
            </a:r>
          </a:p>
          <a:p>
            <a:r>
              <a:rPr lang="en-US" altLang="en-US" b="1" dirty="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436142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/>
              <a:t>BASEL III Application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Objectives of </a:t>
            </a:r>
            <a:r>
              <a:rPr lang="en-US" dirty="0" err="1"/>
              <a:t>basel</a:t>
            </a:r>
            <a:r>
              <a:rPr lang="en-US" dirty="0"/>
              <a:t> III are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US" dirty="0"/>
              <a:t> </a:t>
            </a:r>
            <a:r>
              <a:rPr lang="en-IN" dirty="0"/>
              <a:t>Ensuring that capital allocation more risk sensitive;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IN" dirty="0"/>
              <a:t> Separating operational risk from credit risk, and quantifying both;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IN" dirty="0"/>
              <a:t>Attempting to align economic and regulatory capital more closely  to reduce the scope for regulatory arbitrage.</a:t>
            </a:r>
          </a:p>
          <a:p>
            <a:pPr>
              <a:defRPr/>
            </a:pPr>
            <a:endParaRPr lang="en-US" dirty="0"/>
          </a:p>
          <a:p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106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Technological intensity of banking.</a:t>
            </a:r>
            <a:b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one area where Indian banking to show concern for following reasons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Dominance on foreign banks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making banking transaction fast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developing mobile banking</a:t>
            </a:r>
          </a:p>
          <a:p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416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077200" cy="457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governance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33400" y="1219200"/>
            <a:ext cx="8077200" cy="5029200"/>
          </a:xfrm>
        </p:spPr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recent irregularities involving accounting </a:t>
            </a:r>
            <a:r>
              <a:rPr lang="en-I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firms in the U.S have made a new challenge for Indian banking sector that is enhancing governance in Indian banking sector. Steps for this purpose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BASEL III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Ceiling of investment for FIIs &amp; FDI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RBI role for maintain control</a:t>
            </a:r>
          </a:p>
        </p:txBody>
      </p:sp>
    </p:spTree>
    <p:extLst>
      <p:ext uri="{BB962C8B-B14F-4D97-AF65-F5344CB8AC3E}">
        <p14:creationId xmlns:p14="http://schemas.microsoft.com/office/powerpoint/2010/main" xmlns="" val="3864401400"/>
      </p:ext>
    </p:extLst>
  </p:cSld>
  <p:clrMapOvr>
    <a:masterClrMapping/>
  </p:clrMapOvr>
</p:sld>
</file>

<file path=ppt/theme/theme1.xml><?xml version="1.0" encoding="utf-8"?>
<a:theme xmlns:a="http://schemas.openxmlformats.org/drawingml/2006/main" name="PwC">
  <a:themeElements>
    <a:clrScheme name="PwC Orange">
      <a:dk1>
        <a:srgbClr val="000000"/>
      </a:dk1>
      <a:lt1>
        <a:srgbClr val="FFFFFF"/>
      </a:lt1>
      <a:dk2>
        <a:srgbClr val="DC6900"/>
      </a:dk2>
      <a:lt2>
        <a:srgbClr val="FFFFFF"/>
      </a:lt2>
      <a:accent1>
        <a:srgbClr val="DC6900"/>
      </a:accent1>
      <a:accent2>
        <a:srgbClr val="FFB600"/>
      </a:accent2>
      <a:accent3>
        <a:srgbClr val="602320"/>
      </a:accent3>
      <a:accent4>
        <a:srgbClr val="DB536A"/>
      </a:accent4>
      <a:accent5>
        <a:srgbClr val="A32020"/>
      </a:accent5>
      <a:accent6>
        <a:srgbClr val="E0301E"/>
      </a:accent6>
      <a:hlink>
        <a:srgbClr val="DC6900"/>
      </a:hlink>
      <a:folHlink>
        <a:srgbClr val="DC6900"/>
      </a:folHlink>
    </a:clrScheme>
    <a:fontScheme name="PwC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ltGray">
        <a:solidFill>
          <a:schemeClr val="tx2"/>
        </a:solidFill>
        <a:ln w="3175"/>
      </a:spPr>
      <a:bodyPr rtlCol="0" anchor="ctr"/>
      <a:lstStyle>
        <a:defPPr algn="ctr">
          <a:defRPr dirty="0" err="1" smtClean="0">
            <a:solidFill>
              <a:schemeClr val="bg1"/>
            </a:solidFill>
            <a:latin typeface="Georgia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indent="-274320">
          <a:spcAft>
            <a:spcPts val="900"/>
          </a:spcAft>
          <a:defRPr sz="2000" dirty="0" err="1" smtClean="0">
            <a:latin typeface="Georgia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PwC</Template>
  <TotalTime>5</TotalTime>
  <Words>503</Words>
  <Application>Microsoft Office PowerPoint</Application>
  <PresentationFormat>On-screen Show (4:3)</PresentationFormat>
  <Paragraphs>116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PwC</vt:lpstr>
      <vt:lpstr>Current Banking scenario and audit of the Bank</vt:lpstr>
      <vt:lpstr>Content</vt:lpstr>
      <vt:lpstr>Banking</vt:lpstr>
      <vt:lpstr>Current Scenario </vt:lpstr>
      <vt:lpstr>Current Challenges for Indian banking</vt:lpstr>
      <vt:lpstr>Current Challenges</vt:lpstr>
      <vt:lpstr>BASEL III Application</vt:lpstr>
      <vt:lpstr>Technological intensity of banking. </vt:lpstr>
      <vt:lpstr>Enhancing governance</vt:lpstr>
      <vt:lpstr>Managing Monetary Policy in a Globalizing Environment </vt:lpstr>
      <vt:lpstr>Preventing asset price bubbles</vt:lpstr>
      <vt:lpstr>Financial Stability</vt:lpstr>
      <vt:lpstr>Expectation from Auditor</vt:lpstr>
      <vt:lpstr>Basic expectation</vt:lpstr>
      <vt:lpstr>Issues</vt:lpstr>
      <vt:lpstr>Role of Auditor</vt:lpstr>
      <vt:lpstr> 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ICEBERG</dc:title>
  <dc:creator>mohitb794</dc:creator>
  <cp:lastModifiedBy>COM-4</cp:lastModifiedBy>
  <cp:revision>1064</cp:revision>
  <cp:lastPrinted>2017-01-19T15:28:51Z</cp:lastPrinted>
  <dcterms:created xsi:type="dcterms:W3CDTF">2014-01-06T08:47:11Z</dcterms:created>
  <dcterms:modified xsi:type="dcterms:W3CDTF">2019-03-26T05:03:39Z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ppReportDate">
    <vt:lpwstr/>
  </property>
  <property fmtid="{D5CDD505-2E9C-101B-9397-08002B2CF9AE}" pid="3" name="WppReportVersion">
    <vt:lpwstr>Version 1.0</vt:lpwstr>
  </property>
  <property fmtid="{D5CDD505-2E9C-101B-9397-08002B2CF9AE}" pid="4" name="WppReportDraft">
    <vt:lpwstr>(Draft)</vt:lpwstr>
  </property>
  <property fmtid="{D5CDD505-2E9C-101B-9397-08002B2CF9AE}" pid="5" name="WppReportCurrencySymbol">
    <vt:lpwstr>₹</vt:lpwstr>
  </property>
  <property fmtid="{D5CDD505-2E9C-101B-9397-08002B2CF9AE}" pid="6" name="WppReportDashboardTitleText">
    <vt:lpwstr>Dashboard</vt:lpwstr>
  </property>
  <property fmtid="{D5CDD505-2E9C-101B-9397-08002B2CF9AE}" pid="7" name="WppReportShortPageNumberFormat">
    <vt:lpwstr>Page &lt;#&gt;</vt:lpwstr>
  </property>
  <property fmtid="{D5CDD505-2E9C-101B-9397-08002B2CF9AE}" pid="8" name="WppReportLongPageNumberFormat">
    <vt:lpwstr>Page &lt;#&gt; of &lt;PageCount&gt;</vt:lpwstr>
  </property>
  <property fmtid="{D5CDD505-2E9C-101B-9397-08002B2CF9AE}" pid="9" name="WppReportTocTitleText">
    <vt:lpwstr>Table of contents</vt:lpwstr>
  </property>
  <property fmtid="{D5CDD505-2E9C-101B-9397-08002B2CF9AE}" pid="10" name="WppReportIsTocUpdateRecommended">
    <vt:bool>true</vt:bool>
  </property>
  <property fmtid="{D5CDD505-2E9C-101B-9397-08002B2CF9AE}" pid="11" name="WppReportPropertiesLastWrittenToDocument">
    <vt:filetime>2018-03-24T03:04:06Z</vt:filetime>
  </property>
</Properties>
</file>